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85" d="100"/>
          <a:sy n="85" d="100"/>
        </p:scale>
        <p:origin x="821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B0934E-5678-4A0F-9B88-BCD1319C85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4E2CFEF-DE8C-4840-ACA8-A161E57BB8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27DC494-8A28-43C1-AE99-C6CF94D7C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8218A-CE31-441D-8D25-C68722CDFF33}" type="datetimeFigureOut">
              <a:rPr lang="fr-FR" smtClean="0"/>
              <a:t>21/02/2023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16E78E-8E37-479A-94D1-AAB88CE88E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3D48301-100E-4C90-B054-9593A0544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6BF5F-DC11-4D82-BCF8-459B85CDBD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4819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06DE0D-8B40-4F3D-B176-EFC69E1D8F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8A7ABAB-DEC9-4123-A30A-7DF3904255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90E65F1-37DF-4F7E-83D9-5394590B5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8218A-CE31-441D-8D25-C68722CDFF33}" type="datetimeFigureOut">
              <a:rPr lang="fr-FR" smtClean="0"/>
              <a:t>21/02/2023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2F8E128-AF4D-4F0A-9168-885465BB0C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89ADF0D-28FD-42AB-8D81-9872CA408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6BF5F-DC11-4D82-BCF8-459B85CDBD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983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ADB16F-1EA5-4382-B9ED-82B153AD9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7152826-A8A1-42F4-AB2B-8322380673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DA74722-4F36-40B1-AFEC-47604E0BA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8218A-CE31-441D-8D25-C68722CDFF33}" type="datetimeFigureOut">
              <a:rPr lang="fr-FR" smtClean="0"/>
              <a:t>21/02/2023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3DD545-0D4F-43B9-BFF1-16A3CB580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EED350D-2227-4D56-A0A2-2D16DA65F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6BF5F-DC11-4D82-BCF8-459B85CDBD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754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C4D83A-FB89-4239-A859-89289F63F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D7C6EA5-75C2-4FC0-8AE8-04F119A36F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127F56-1991-4CEF-ABBA-C4FE2F2CCB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5327C44-A5E8-4A8F-A94A-34490C6570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8218A-CE31-441D-8D25-C68722CDFF33}" type="datetimeFigureOut">
              <a:rPr lang="fr-FR" smtClean="0"/>
              <a:t>21/02/2023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7DE370-9771-4D74-802D-154AFB2BAC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F585DEE-1629-45D5-99FD-3EE903E2F2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6BF5F-DC11-4D82-BCF8-459B85CDBD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9609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4797DA-7DB4-4A84-8166-66E27A77F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FD928F3-669E-4FB2-95E3-1F487DCE91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87A60D7-767F-45DB-B1B6-B9B0F74E34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3D71491-F6A9-4953-9046-1B40634177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EB5FAC9-863B-4E0D-AB3D-FA8F407807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C4D7FE5-FC60-4B1E-AE9F-30CAE0C1D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8218A-CE31-441D-8D25-C68722CDFF33}" type="datetimeFigureOut">
              <a:rPr lang="fr-FR" smtClean="0"/>
              <a:t>21/02/2023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89D37D6-4CD9-45E4-A8A5-1BE0E8AA1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6B266F4-FB88-4249-A6FF-983901A32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6BF5F-DC11-4D82-BCF8-459B85CDBD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8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788F74-F49C-427C-9D28-D336DE0EA5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D45F15B-5797-437A-BD6E-9B93C670E3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8218A-CE31-441D-8D25-C68722CDFF33}" type="datetimeFigureOut">
              <a:rPr lang="fr-FR" smtClean="0"/>
              <a:t>21/02/2023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92D4A81-5029-4672-AA79-823F7A7007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A1DA1C6-7A1A-4064-8291-054BFDAB0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6BF5F-DC11-4D82-BCF8-459B85CDBD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578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5BE2FB7-067A-4005-A8AF-7598B68FB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8218A-CE31-441D-8D25-C68722CDFF33}" type="datetimeFigureOut">
              <a:rPr lang="fr-FR" smtClean="0"/>
              <a:t>21/02/2023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E928B17-4A6B-4290-BFA8-99A6B6118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5589EF4-D9A9-4708-8D16-41DE186A5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6BF5F-DC11-4D82-BCF8-459B85CDBD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5602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7340EE-8624-4A82-A141-E44974BB9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1CD64D9-A5F2-4A81-AA3A-D6BA2D3378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7E21DC2-4D9C-43AA-A639-76953FB67C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699160B-1CA0-4C92-891B-F741DAFEA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8218A-CE31-441D-8D25-C68722CDFF33}" type="datetimeFigureOut">
              <a:rPr lang="fr-FR" smtClean="0"/>
              <a:t>21/02/2023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D63B9F0-9E74-4ECF-87A8-269BA0657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873DD0D-E8F8-41E4-961C-2F15D6A80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6BF5F-DC11-4D82-BCF8-459B85CDBD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0413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9D099D-5379-4416-BB1F-6B86982530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58E4856-0755-491E-86FC-6126D7F2E94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8891B7C-432F-4A41-B66D-281F797AA9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A7C0743-3E7F-483A-934A-2CA042D64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8218A-CE31-441D-8D25-C68722CDFF33}" type="datetimeFigureOut">
              <a:rPr lang="fr-FR" smtClean="0"/>
              <a:t>21/02/2023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BCC780-3F91-4073-A9D8-43607233F5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6CB1246-2CC2-4147-9575-260F6CD61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6BF5F-DC11-4D82-BCF8-459B85CDBD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9200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F0A06C-6AFF-485E-ADE4-E2CCD2CDDF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D7BB26C-E788-489B-8ACC-C5A2EC6F41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09295B2-E25E-4AF2-BCAE-F27BDF826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8218A-CE31-441D-8D25-C68722CDFF33}" type="datetimeFigureOut">
              <a:rPr lang="fr-FR" smtClean="0"/>
              <a:t>21/02/2023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D46A8F6-1DEE-4615-BA62-8CB681C203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6C40A4D-00D7-49DC-8D52-DC2DC5928A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6BF5F-DC11-4D82-BCF8-459B85CDBD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71254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5C795B5-E40D-45F6-B912-6A89F1D2E1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14F4974-3E2F-44ED-A6D0-9608F5339B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0A45E1-3AA2-48E4-9F08-4950BBD9D9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8218A-CE31-441D-8D25-C68722CDFF33}" type="datetimeFigureOut">
              <a:rPr lang="fr-FR" smtClean="0"/>
              <a:t>21/02/2023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F0BD78B-CD54-4CF7-ADF0-1C845B916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67D1C1C-E1F6-4A79-AA9C-929805164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6BF5F-DC11-4D82-BCF8-459B85CDBD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212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F569EA8-3911-4D60-879D-76C2E84A42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55478F5-6377-4854-9F3F-F1E169AF62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B893E01-F0EC-4954-BD23-A85B7C4A65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98218A-CE31-441D-8D25-C68722CDFF33}" type="datetimeFigureOut">
              <a:rPr lang="fr-FR" smtClean="0"/>
              <a:t>21/02/2023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EF2D517-8187-4535-BCAA-BCB6A7CE81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99EB258-0980-4552-B504-A4B1881152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E6BF5F-DC11-4D82-BCF8-459B85CDBD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9561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DB7EBADE-7526-456B-AE87-B246DDD4ABFD}"/>
              </a:ext>
            </a:extLst>
          </p:cNvPr>
          <p:cNvSpPr txBox="1"/>
          <p:nvPr/>
        </p:nvSpPr>
        <p:spPr>
          <a:xfrm>
            <a:off x="3589052" y="2025741"/>
            <a:ext cx="29283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 err="1"/>
              <a:t>Degree</a:t>
            </a:r>
            <a:r>
              <a:rPr lang="fr-FR" sz="1200" b="1" dirty="0"/>
              <a:t> of </a:t>
            </a:r>
            <a:r>
              <a:rPr lang="fr-FR" sz="1200" b="1" dirty="0" err="1"/>
              <a:t>dependence</a:t>
            </a:r>
            <a:endParaRPr lang="fr-FR" sz="1200" b="1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7FDE5933-D8B2-481D-99EF-A46AAE7C4F0D}"/>
              </a:ext>
            </a:extLst>
          </p:cNvPr>
          <p:cNvSpPr txBox="1"/>
          <p:nvPr/>
        </p:nvSpPr>
        <p:spPr>
          <a:xfrm>
            <a:off x="2433790" y="54203"/>
            <a:ext cx="1630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/>
              <a:t>National</a:t>
            </a:r>
          </a:p>
          <a:p>
            <a:pPr algn="ctr"/>
            <a:r>
              <a:rPr lang="fr-FR" sz="1200" b="1" dirty="0"/>
              <a:t>Program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AE1B7D82-0BBC-411A-A9B5-D4FE54B03BD0}"/>
              </a:ext>
            </a:extLst>
          </p:cNvPr>
          <p:cNvSpPr txBox="1"/>
          <p:nvPr/>
        </p:nvSpPr>
        <p:spPr>
          <a:xfrm>
            <a:off x="3256956" y="485080"/>
            <a:ext cx="15622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/>
              <a:t>Collaborative program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5A9322E2-1B3C-4D6E-AA8B-1C155E42E6F2}"/>
              </a:ext>
            </a:extLst>
          </p:cNvPr>
          <p:cNvSpPr txBox="1"/>
          <p:nvPr/>
        </p:nvSpPr>
        <p:spPr>
          <a:xfrm>
            <a:off x="3738306" y="765150"/>
            <a:ext cx="2105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/>
              <a:t>Under licence </a:t>
            </a:r>
          </a:p>
          <a:p>
            <a:pPr algn="ctr"/>
            <a:r>
              <a:rPr lang="fr-FR" sz="1200" b="1" dirty="0"/>
              <a:t>production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DE333D96-5725-4577-91B6-0B41202072EC}"/>
              </a:ext>
            </a:extLst>
          </p:cNvPr>
          <p:cNvSpPr txBox="1"/>
          <p:nvPr/>
        </p:nvSpPr>
        <p:spPr>
          <a:xfrm>
            <a:off x="4506455" y="1048525"/>
            <a:ext cx="22256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/>
              <a:t>Off the shelf</a:t>
            </a:r>
          </a:p>
        </p:txBody>
      </p:sp>
      <p:cxnSp>
        <p:nvCxnSpPr>
          <p:cNvPr id="18" name="Connecteur droit avec flèche 17">
            <a:extLst>
              <a:ext uri="{FF2B5EF4-FFF2-40B4-BE49-F238E27FC236}">
                <a16:creationId xmlns:a16="http://schemas.microsoft.com/office/drawing/2014/main" id="{AE32420A-6BDC-4E4F-A977-662270F4E2C1}"/>
              </a:ext>
            </a:extLst>
          </p:cNvPr>
          <p:cNvCxnSpPr>
            <a:cxnSpLocks/>
          </p:cNvCxnSpPr>
          <p:nvPr/>
        </p:nvCxnSpPr>
        <p:spPr>
          <a:xfrm flipV="1">
            <a:off x="2522765" y="95232"/>
            <a:ext cx="2611" cy="1920034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ZoneTexte 18">
            <a:extLst>
              <a:ext uri="{FF2B5EF4-FFF2-40B4-BE49-F238E27FC236}">
                <a16:creationId xmlns:a16="http://schemas.microsoft.com/office/drawing/2014/main" id="{E6FD360A-4144-4F6C-B01D-9A24A2640319}"/>
              </a:ext>
            </a:extLst>
          </p:cNvPr>
          <p:cNvSpPr txBox="1"/>
          <p:nvPr/>
        </p:nvSpPr>
        <p:spPr>
          <a:xfrm>
            <a:off x="1074070" y="209186"/>
            <a:ext cx="29466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dirty="0" err="1"/>
              <a:t>Economic</a:t>
            </a:r>
            <a:r>
              <a:rPr lang="fr-FR" sz="1200" b="1" dirty="0"/>
              <a:t> and </a:t>
            </a:r>
          </a:p>
          <a:p>
            <a:r>
              <a:rPr lang="fr-FR" sz="1200" b="1" dirty="0" err="1"/>
              <a:t>technological</a:t>
            </a:r>
            <a:r>
              <a:rPr lang="fr-FR" sz="1200" b="1" dirty="0"/>
              <a:t> </a:t>
            </a:r>
          </a:p>
          <a:p>
            <a:r>
              <a:rPr lang="fr-FR" sz="1200" b="1" dirty="0" err="1"/>
              <a:t>spinoffs</a:t>
            </a:r>
            <a:endParaRPr lang="fr-FR" sz="1200" b="1" dirty="0"/>
          </a:p>
          <a:p>
            <a:r>
              <a:rPr lang="fr-FR" sz="1200" b="1" dirty="0"/>
              <a:t>(per unit)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A9E1E8FA-31F6-4418-A220-95364BDFAC0A}"/>
              </a:ext>
            </a:extLst>
          </p:cNvPr>
          <p:cNvSpPr txBox="1"/>
          <p:nvPr/>
        </p:nvSpPr>
        <p:spPr>
          <a:xfrm>
            <a:off x="7031980" y="2054009"/>
            <a:ext cx="9492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/>
              <a:t>High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7F1B568E-79F4-44F3-8689-B517907467D9}"/>
              </a:ext>
            </a:extLst>
          </p:cNvPr>
          <p:cNvSpPr txBox="1"/>
          <p:nvPr/>
        </p:nvSpPr>
        <p:spPr>
          <a:xfrm>
            <a:off x="5858764" y="1135620"/>
            <a:ext cx="14946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/>
              <a:t>Leasing</a:t>
            </a:r>
          </a:p>
        </p:txBody>
      </p:sp>
      <p:sp>
        <p:nvSpPr>
          <p:cNvPr id="2" name="Forme libre : forme 1">
            <a:extLst>
              <a:ext uri="{FF2B5EF4-FFF2-40B4-BE49-F238E27FC236}">
                <a16:creationId xmlns:a16="http://schemas.microsoft.com/office/drawing/2014/main" id="{CC00345D-1B03-4E08-99B2-395FD0886B18}"/>
              </a:ext>
            </a:extLst>
          </p:cNvPr>
          <p:cNvSpPr/>
          <p:nvPr/>
        </p:nvSpPr>
        <p:spPr>
          <a:xfrm>
            <a:off x="2702929" y="230342"/>
            <a:ext cx="4400519" cy="1700006"/>
          </a:xfrm>
          <a:custGeom>
            <a:avLst/>
            <a:gdLst>
              <a:gd name="connsiteX0" fmla="*/ 0 w 7559040"/>
              <a:gd name="connsiteY0" fmla="*/ 0 h 3561806"/>
              <a:gd name="connsiteX1" fmla="*/ 1036320 w 7559040"/>
              <a:gd name="connsiteY1" fmla="*/ 1915886 h 3561806"/>
              <a:gd name="connsiteX2" fmla="*/ 3526971 w 7559040"/>
              <a:gd name="connsiteY2" fmla="*/ 3248297 h 3561806"/>
              <a:gd name="connsiteX3" fmla="*/ 7559040 w 7559040"/>
              <a:gd name="connsiteY3" fmla="*/ 3561806 h 3561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59040" h="3561806">
                <a:moveTo>
                  <a:pt x="0" y="0"/>
                </a:moveTo>
                <a:cubicBezTo>
                  <a:pt x="224246" y="687251"/>
                  <a:pt x="448492" y="1374503"/>
                  <a:pt x="1036320" y="1915886"/>
                </a:cubicBezTo>
                <a:cubicBezTo>
                  <a:pt x="1624148" y="2457269"/>
                  <a:pt x="2439851" y="2973977"/>
                  <a:pt x="3526971" y="3248297"/>
                </a:cubicBezTo>
                <a:cubicBezTo>
                  <a:pt x="4614091" y="3522617"/>
                  <a:pt x="6086565" y="3542211"/>
                  <a:pt x="7559040" y="3561806"/>
                </a:cubicBezTo>
              </a:path>
            </a:pathLst>
          </a:custGeom>
          <a:noFill/>
          <a:ln w="381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que 3" descr="Badge 1 avec un remplissage uni">
            <a:extLst>
              <a:ext uri="{FF2B5EF4-FFF2-40B4-BE49-F238E27FC236}">
                <a16:creationId xmlns:a16="http://schemas.microsoft.com/office/drawing/2014/main" id="{B482DDA5-C54A-4C5B-A8C6-43D88343A3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978733" y="442409"/>
            <a:ext cx="531867" cy="531867"/>
          </a:xfrm>
          <a:prstGeom prst="rect">
            <a:avLst/>
          </a:prstGeom>
        </p:spPr>
      </p:pic>
      <p:pic>
        <p:nvPicPr>
          <p:cNvPr id="11" name="Graphique 10" descr="Badge avec un remplissage uni">
            <a:extLst>
              <a:ext uri="{FF2B5EF4-FFF2-40B4-BE49-F238E27FC236}">
                <a16:creationId xmlns:a16="http://schemas.microsoft.com/office/drawing/2014/main" id="{B7603670-88A3-4806-991E-16CB38CC85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680071" y="881227"/>
            <a:ext cx="587360" cy="587360"/>
          </a:xfrm>
          <a:prstGeom prst="rect">
            <a:avLst/>
          </a:prstGeom>
        </p:spPr>
      </p:pic>
      <p:pic>
        <p:nvPicPr>
          <p:cNvPr id="13" name="Graphique 12" descr="Badge 3 avec un remplissage uni">
            <a:extLst>
              <a:ext uri="{FF2B5EF4-FFF2-40B4-BE49-F238E27FC236}">
                <a16:creationId xmlns:a16="http://schemas.microsoft.com/office/drawing/2014/main" id="{CC327482-915E-40B1-BE29-26EE369B96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436902" y="1178985"/>
            <a:ext cx="545984" cy="545984"/>
          </a:xfrm>
          <a:prstGeom prst="rect">
            <a:avLst/>
          </a:prstGeom>
        </p:spPr>
      </p:pic>
      <p:pic>
        <p:nvPicPr>
          <p:cNvPr id="21" name="Graphique 20" descr="Badge 4 avec un remplissage uni">
            <a:extLst>
              <a:ext uri="{FF2B5EF4-FFF2-40B4-BE49-F238E27FC236}">
                <a16:creationId xmlns:a16="http://schemas.microsoft.com/office/drawing/2014/main" id="{E5D65D50-4179-48E6-88B9-3FE312DD9F7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346230" y="1331544"/>
            <a:ext cx="522668" cy="522668"/>
          </a:xfrm>
          <a:prstGeom prst="rect">
            <a:avLst/>
          </a:prstGeom>
        </p:spPr>
      </p:pic>
      <p:pic>
        <p:nvPicPr>
          <p:cNvPr id="24" name="Graphique 23" descr="Badge 5 avec un remplissage uni">
            <a:extLst>
              <a:ext uri="{FF2B5EF4-FFF2-40B4-BE49-F238E27FC236}">
                <a16:creationId xmlns:a16="http://schemas.microsoft.com/office/drawing/2014/main" id="{80B00FFC-C89F-4756-AAC0-5BFF279F074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301429" y="1395918"/>
            <a:ext cx="522668" cy="522668"/>
          </a:xfrm>
          <a:prstGeom prst="rect">
            <a:avLst/>
          </a:prstGeom>
        </p:spPr>
      </p:pic>
      <p:sp>
        <p:nvSpPr>
          <p:cNvPr id="35" name="ZoneTexte 34">
            <a:extLst>
              <a:ext uri="{FF2B5EF4-FFF2-40B4-BE49-F238E27FC236}">
                <a16:creationId xmlns:a16="http://schemas.microsoft.com/office/drawing/2014/main" id="{94A0886E-B0C9-4F7B-A3D6-91A0A18266E7}"/>
              </a:ext>
            </a:extLst>
          </p:cNvPr>
          <p:cNvSpPr txBox="1"/>
          <p:nvPr/>
        </p:nvSpPr>
        <p:spPr>
          <a:xfrm>
            <a:off x="1682353" y="1805598"/>
            <a:ext cx="13206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0</a:t>
            </a:r>
          </a:p>
        </p:txBody>
      </p:sp>
      <p:cxnSp>
        <p:nvCxnSpPr>
          <p:cNvPr id="8" name="Connecteur droit avec flèche 7">
            <a:extLst>
              <a:ext uri="{FF2B5EF4-FFF2-40B4-BE49-F238E27FC236}">
                <a16:creationId xmlns:a16="http://schemas.microsoft.com/office/drawing/2014/main" id="{A24AD896-23C1-9643-F7B2-AA39A1DB5C05}"/>
              </a:ext>
            </a:extLst>
          </p:cNvPr>
          <p:cNvCxnSpPr>
            <a:cxnSpLocks/>
          </p:cNvCxnSpPr>
          <p:nvPr/>
        </p:nvCxnSpPr>
        <p:spPr>
          <a:xfrm>
            <a:off x="2522765" y="2015266"/>
            <a:ext cx="5300686" cy="43070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ZoneTexte 24">
            <a:extLst>
              <a:ext uri="{FF2B5EF4-FFF2-40B4-BE49-F238E27FC236}">
                <a16:creationId xmlns:a16="http://schemas.microsoft.com/office/drawing/2014/main" id="{44CE5DC1-911E-ABD2-8EE7-9C22EAF096D3}"/>
              </a:ext>
            </a:extLst>
          </p:cNvPr>
          <p:cNvSpPr txBox="1"/>
          <p:nvPr/>
        </p:nvSpPr>
        <p:spPr>
          <a:xfrm>
            <a:off x="1952718" y="2045314"/>
            <a:ext cx="14541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/>
              <a:t>Low</a:t>
            </a:r>
          </a:p>
        </p:txBody>
      </p:sp>
      <p:cxnSp>
        <p:nvCxnSpPr>
          <p:cNvPr id="28" name="Connecteur droit avec flèche 27">
            <a:extLst>
              <a:ext uri="{FF2B5EF4-FFF2-40B4-BE49-F238E27FC236}">
                <a16:creationId xmlns:a16="http://schemas.microsoft.com/office/drawing/2014/main" id="{658D9868-12DA-770D-13D6-89F659698591}"/>
              </a:ext>
            </a:extLst>
          </p:cNvPr>
          <p:cNvCxnSpPr>
            <a:cxnSpLocks/>
          </p:cNvCxnSpPr>
          <p:nvPr/>
        </p:nvCxnSpPr>
        <p:spPr>
          <a:xfrm flipV="1">
            <a:off x="2540973" y="2342307"/>
            <a:ext cx="2611" cy="1920034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ZoneTexte 28">
            <a:extLst>
              <a:ext uri="{FF2B5EF4-FFF2-40B4-BE49-F238E27FC236}">
                <a16:creationId xmlns:a16="http://schemas.microsoft.com/office/drawing/2014/main" id="{E4DB596E-F2CB-ACC5-11AB-8E79413B1911}"/>
              </a:ext>
            </a:extLst>
          </p:cNvPr>
          <p:cNvSpPr txBox="1"/>
          <p:nvPr/>
        </p:nvSpPr>
        <p:spPr>
          <a:xfrm>
            <a:off x="1115737" y="2322313"/>
            <a:ext cx="1290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dirty="0" err="1"/>
              <a:t>Unitary</a:t>
            </a:r>
            <a:r>
              <a:rPr lang="fr-FR" sz="1200" b="1" dirty="0"/>
              <a:t> </a:t>
            </a:r>
          </a:p>
          <a:p>
            <a:r>
              <a:rPr lang="fr-FR" sz="1200" b="1" dirty="0" err="1"/>
              <a:t>cost</a:t>
            </a:r>
            <a:endParaRPr lang="fr-FR" sz="1200" b="1" dirty="0"/>
          </a:p>
        </p:txBody>
      </p:sp>
      <p:cxnSp>
        <p:nvCxnSpPr>
          <p:cNvPr id="30" name="Connecteur droit avec flèche 29">
            <a:extLst>
              <a:ext uri="{FF2B5EF4-FFF2-40B4-BE49-F238E27FC236}">
                <a16:creationId xmlns:a16="http://schemas.microsoft.com/office/drawing/2014/main" id="{9F266015-BD1C-23C2-BF19-FE00BCD8CB54}"/>
              </a:ext>
            </a:extLst>
          </p:cNvPr>
          <p:cNvCxnSpPr>
            <a:cxnSpLocks/>
          </p:cNvCxnSpPr>
          <p:nvPr/>
        </p:nvCxnSpPr>
        <p:spPr>
          <a:xfrm>
            <a:off x="2522765" y="4260955"/>
            <a:ext cx="5300686" cy="43070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avec flèche 30">
            <a:extLst>
              <a:ext uri="{FF2B5EF4-FFF2-40B4-BE49-F238E27FC236}">
                <a16:creationId xmlns:a16="http://schemas.microsoft.com/office/drawing/2014/main" id="{BAB7090A-5F92-D944-3213-2101158CCEF2}"/>
              </a:ext>
            </a:extLst>
          </p:cNvPr>
          <p:cNvCxnSpPr>
            <a:cxnSpLocks/>
          </p:cNvCxnSpPr>
          <p:nvPr/>
        </p:nvCxnSpPr>
        <p:spPr>
          <a:xfrm flipV="1">
            <a:off x="2540973" y="4586611"/>
            <a:ext cx="2611" cy="1920034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ZoneTexte 31">
            <a:extLst>
              <a:ext uri="{FF2B5EF4-FFF2-40B4-BE49-F238E27FC236}">
                <a16:creationId xmlns:a16="http://schemas.microsoft.com/office/drawing/2014/main" id="{40C946FE-C69A-8C6A-EC0B-25CA650E91FE}"/>
              </a:ext>
            </a:extLst>
          </p:cNvPr>
          <p:cNvSpPr txBox="1"/>
          <p:nvPr/>
        </p:nvSpPr>
        <p:spPr>
          <a:xfrm>
            <a:off x="1074070" y="4529987"/>
            <a:ext cx="21289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dirty="0"/>
              <a:t>Strategic </a:t>
            </a:r>
            <a:r>
              <a:rPr lang="fr-FR" sz="1200" b="1" dirty="0" err="1"/>
              <a:t>autonomy</a:t>
            </a:r>
            <a:r>
              <a:rPr lang="fr-FR" sz="1200" b="1" dirty="0"/>
              <a:t> </a:t>
            </a:r>
          </a:p>
          <a:p>
            <a:r>
              <a:rPr lang="fr-FR" sz="1200" b="1" dirty="0" err="1"/>
              <a:t>dividend</a:t>
            </a:r>
            <a:endParaRPr lang="fr-FR" sz="1200" b="1" dirty="0"/>
          </a:p>
        </p:txBody>
      </p:sp>
      <p:cxnSp>
        <p:nvCxnSpPr>
          <p:cNvPr id="33" name="Connecteur droit avec flèche 32">
            <a:extLst>
              <a:ext uri="{FF2B5EF4-FFF2-40B4-BE49-F238E27FC236}">
                <a16:creationId xmlns:a16="http://schemas.microsoft.com/office/drawing/2014/main" id="{20CC5E4A-E141-047E-D8A9-244F4BA1F1E5}"/>
              </a:ext>
            </a:extLst>
          </p:cNvPr>
          <p:cNvCxnSpPr>
            <a:cxnSpLocks/>
          </p:cNvCxnSpPr>
          <p:nvPr/>
        </p:nvCxnSpPr>
        <p:spPr>
          <a:xfrm>
            <a:off x="2540973" y="6506645"/>
            <a:ext cx="5300686" cy="43070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ZoneTexte 33">
            <a:extLst>
              <a:ext uri="{FF2B5EF4-FFF2-40B4-BE49-F238E27FC236}">
                <a16:creationId xmlns:a16="http://schemas.microsoft.com/office/drawing/2014/main" id="{47CC0C45-B91E-30E3-FC53-C635A826189A}"/>
              </a:ext>
            </a:extLst>
          </p:cNvPr>
          <p:cNvSpPr txBox="1"/>
          <p:nvPr/>
        </p:nvSpPr>
        <p:spPr>
          <a:xfrm>
            <a:off x="1952718" y="4304805"/>
            <a:ext cx="14541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/>
              <a:t>Low</a:t>
            </a:r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4757B01D-FF14-8826-4F33-1C57F111DA5F}"/>
              </a:ext>
            </a:extLst>
          </p:cNvPr>
          <p:cNvSpPr txBox="1"/>
          <p:nvPr/>
        </p:nvSpPr>
        <p:spPr>
          <a:xfrm>
            <a:off x="1952717" y="6549715"/>
            <a:ext cx="14541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/>
              <a:t>Low</a:t>
            </a:r>
          </a:p>
        </p:txBody>
      </p:sp>
      <p:sp>
        <p:nvSpPr>
          <p:cNvPr id="37" name="ZoneTexte 36">
            <a:extLst>
              <a:ext uri="{FF2B5EF4-FFF2-40B4-BE49-F238E27FC236}">
                <a16:creationId xmlns:a16="http://schemas.microsoft.com/office/drawing/2014/main" id="{851B0905-5062-0BE5-8231-674A34A22F43}"/>
              </a:ext>
            </a:extLst>
          </p:cNvPr>
          <p:cNvSpPr txBox="1"/>
          <p:nvPr/>
        </p:nvSpPr>
        <p:spPr>
          <a:xfrm>
            <a:off x="3589052" y="4259136"/>
            <a:ext cx="29283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 err="1"/>
              <a:t>Degree</a:t>
            </a:r>
            <a:r>
              <a:rPr lang="fr-FR" sz="1200" b="1" dirty="0"/>
              <a:t> of </a:t>
            </a:r>
            <a:r>
              <a:rPr lang="fr-FR" sz="1200" b="1" dirty="0" err="1"/>
              <a:t>dependence</a:t>
            </a:r>
            <a:endParaRPr lang="fr-FR" sz="1200" b="1" dirty="0"/>
          </a:p>
        </p:txBody>
      </p:sp>
      <p:sp>
        <p:nvSpPr>
          <p:cNvPr id="40" name="ZoneTexte 39">
            <a:extLst>
              <a:ext uri="{FF2B5EF4-FFF2-40B4-BE49-F238E27FC236}">
                <a16:creationId xmlns:a16="http://schemas.microsoft.com/office/drawing/2014/main" id="{388FFD92-B44E-835D-C619-5717778AE735}"/>
              </a:ext>
            </a:extLst>
          </p:cNvPr>
          <p:cNvSpPr txBox="1"/>
          <p:nvPr/>
        </p:nvSpPr>
        <p:spPr>
          <a:xfrm>
            <a:off x="3589052" y="6538727"/>
            <a:ext cx="29283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 err="1"/>
              <a:t>Degree</a:t>
            </a:r>
            <a:r>
              <a:rPr lang="fr-FR" sz="1200" b="1" dirty="0"/>
              <a:t> of </a:t>
            </a:r>
            <a:r>
              <a:rPr lang="fr-FR" sz="1200" b="1" dirty="0" err="1"/>
              <a:t>dependence</a:t>
            </a:r>
            <a:endParaRPr lang="fr-FR" sz="1200" b="1" dirty="0"/>
          </a:p>
        </p:txBody>
      </p:sp>
      <p:sp>
        <p:nvSpPr>
          <p:cNvPr id="42" name="ZoneTexte 41">
            <a:extLst>
              <a:ext uri="{FF2B5EF4-FFF2-40B4-BE49-F238E27FC236}">
                <a16:creationId xmlns:a16="http://schemas.microsoft.com/office/drawing/2014/main" id="{BCE0FC91-C1C9-EA42-164F-21FA15E2A62E}"/>
              </a:ext>
            </a:extLst>
          </p:cNvPr>
          <p:cNvSpPr txBox="1"/>
          <p:nvPr/>
        </p:nvSpPr>
        <p:spPr>
          <a:xfrm>
            <a:off x="7031980" y="4348602"/>
            <a:ext cx="9492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/>
              <a:t>High</a:t>
            </a:r>
          </a:p>
        </p:txBody>
      </p:sp>
      <p:sp>
        <p:nvSpPr>
          <p:cNvPr id="46" name="ZoneTexte 45">
            <a:extLst>
              <a:ext uri="{FF2B5EF4-FFF2-40B4-BE49-F238E27FC236}">
                <a16:creationId xmlns:a16="http://schemas.microsoft.com/office/drawing/2014/main" id="{22F5D779-F7FB-C948-392E-F0F80567C185}"/>
              </a:ext>
            </a:extLst>
          </p:cNvPr>
          <p:cNvSpPr txBox="1"/>
          <p:nvPr/>
        </p:nvSpPr>
        <p:spPr>
          <a:xfrm>
            <a:off x="7065131" y="6596111"/>
            <a:ext cx="9492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/>
              <a:t>High</a:t>
            </a:r>
          </a:p>
        </p:txBody>
      </p:sp>
      <p:sp>
        <p:nvSpPr>
          <p:cNvPr id="47" name="Forme libre : forme 46">
            <a:extLst>
              <a:ext uri="{FF2B5EF4-FFF2-40B4-BE49-F238E27FC236}">
                <a16:creationId xmlns:a16="http://schemas.microsoft.com/office/drawing/2014/main" id="{9AF2A458-C257-6620-FE76-9C65E87B037E}"/>
              </a:ext>
            </a:extLst>
          </p:cNvPr>
          <p:cNvSpPr/>
          <p:nvPr/>
        </p:nvSpPr>
        <p:spPr>
          <a:xfrm>
            <a:off x="2855329" y="2480484"/>
            <a:ext cx="4400519" cy="1700006"/>
          </a:xfrm>
          <a:custGeom>
            <a:avLst/>
            <a:gdLst>
              <a:gd name="connsiteX0" fmla="*/ 0 w 7559040"/>
              <a:gd name="connsiteY0" fmla="*/ 0 h 3561806"/>
              <a:gd name="connsiteX1" fmla="*/ 1036320 w 7559040"/>
              <a:gd name="connsiteY1" fmla="*/ 1915886 h 3561806"/>
              <a:gd name="connsiteX2" fmla="*/ 3526971 w 7559040"/>
              <a:gd name="connsiteY2" fmla="*/ 3248297 h 3561806"/>
              <a:gd name="connsiteX3" fmla="*/ 7559040 w 7559040"/>
              <a:gd name="connsiteY3" fmla="*/ 3561806 h 3561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59040" h="3561806">
                <a:moveTo>
                  <a:pt x="0" y="0"/>
                </a:moveTo>
                <a:cubicBezTo>
                  <a:pt x="224246" y="687251"/>
                  <a:pt x="448492" y="1374503"/>
                  <a:pt x="1036320" y="1915886"/>
                </a:cubicBezTo>
                <a:cubicBezTo>
                  <a:pt x="1624148" y="2457269"/>
                  <a:pt x="2439851" y="2973977"/>
                  <a:pt x="3526971" y="3248297"/>
                </a:cubicBezTo>
                <a:cubicBezTo>
                  <a:pt x="4614091" y="3522617"/>
                  <a:pt x="6086565" y="3542211"/>
                  <a:pt x="7559040" y="3561806"/>
                </a:cubicBezTo>
              </a:path>
            </a:pathLst>
          </a:custGeom>
          <a:noFill/>
          <a:ln w="381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Forme libre : forme 47">
            <a:extLst>
              <a:ext uri="{FF2B5EF4-FFF2-40B4-BE49-F238E27FC236}">
                <a16:creationId xmlns:a16="http://schemas.microsoft.com/office/drawing/2014/main" id="{881F5506-FA43-8086-A11D-45355FDA3016}"/>
              </a:ext>
            </a:extLst>
          </p:cNvPr>
          <p:cNvSpPr/>
          <p:nvPr/>
        </p:nvSpPr>
        <p:spPr>
          <a:xfrm>
            <a:off x="2882221" y="4712696"/>
            <a:ext cx="4400519" cy="1700006"/>
          </a:xfrm>
          <a:custGeom>
            <a:avLst/>
            <a:gdLst>
              <a:gd name="connsiteX0" fmla="*/ 0 w 7559040"/>
              <a:gd name="connsiteY0" fmla="*/ 0 h 3561806"/>
              <a:gd name="connsiteX1" fmla="*/ 1036320 w 7559040"/>
              <a:gd name="connsiteY1" fmla="*/ 1915886 h 3561806"/>
              <a:gd name="connsiteX2" fmla="*/ 3526971 w 7559040"/>
              <a:gd name="connsiteY2" fmla="*/ 3248297 h 3561806"/>
              <a:gd name="connsiteX3" fmla="*/ 7559040 w 7559040"/>
              <a:gd name="connsiteY3" fmla="*/ 3561806 h 3561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59040" h="3561806">
                <a:moveTo>
                  <a:pt x="0" y="0"/>
                </a:moveTo>
                <a:cubicBezTo>
                  <a:pt x="224246" y="687251"/>
                  <a:pt x="448492" y="1374503"/>
                  <a:pt x="1036320" y="1915886"/>
                </a:cubicBezTo>
                <a:cubicBezTo>
                  <a:pt x="1624148" y="2457269"/>
                  <a:pt x="2439851" y="2973977"/>
                  <a:pt x="3526971" y="3248297"/>
                </a:cubicBezTo>
                <a:cubicBezTo>
                  <a:pt x="4614091" y="3522617"/>
                  <a:pt x="6086565" y="3542211"/>
                  <a:pt x="7559040" y="3561806"/>
                </a:cubicBezTo>
              </a:path>
            </a:pathLst>
          </a:custGeom>
          <a:noFill/>
          <a:ln w="381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152504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</Words>
  <Application>Microsoft Office PowerPoint</Application>
  <PresentationFormat>Grand écran</PresentationFormat>
  <Paragraphs>25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josselin droff</dc:creator>
  <cp:lastModifiedBy>Chaire Ecodef</cp:lastModifiedBy>
  <cp:revision>39</cp:revision>
  <cp:lastPrinted>2023-01-06T09:55:16Z</cp:lastPrinted>
  <dcterms:created xsi:type="dcterms:W3CDTF">2020-02-11T16:05:06Z</dcterms:created>
  <dcterms:modified xsi:type="dcterms:W3CDTF">2023-02-21T10:36:35Z</dcterms:modified>
</cp:coreProperties>
</file>